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35" r:id="rId4"/>
    <p:sldId id="310" r:id="rId5"/>
    <p:sldId id="312" r:id="rId6"/>
    <p:sldId id="15956" r:id="rId7"/>
    <p:sldId id="15953" r:id="rId8"/>
    <p:sldId id="15955" r:id="rId9"/>
    <p:sldId id="337" r:id="rId10"/>
    <p:sldId id="1595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8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21" Type="http://schemas.openxmlformats.org/officeDocument/2006/relationships/image" Target="../media/image13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0.pn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2.xml"/><Relationship Id="rId20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-127540" y="2293697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学生体测智能管理系统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41746" y="-1960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-16107" y="-886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87413" y="1064855"/>
            <a:ext cx="3468600" cy="615736"/>
            <a:chOff x="8196784" y="2120852"/>
            <a:chExt cx="3658289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963608" y="2175272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项目概述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B6C785E-F9AC-4F33-BC9B-51C059DB9402}"/>
              </a:ext>
            </a:extLst>
          </p:cNvPr>
          <p:cNvGrpSpPr/>
          <p:nvPr/>
        </p:nvGrpSpPr>
        <p:grpSpPr>
          <a:xfrm rot="69772">
            <a:off x="5630200" y="1752844"/>
            <a:ext cx="3423512" cy="615737"/>
            <a:chOff x="8100904" y="3184655"/>
            <a:chExt cx="3610735" cy="649409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73E04F3D-F0E7-42F1-8208-FD96361C8827}"/>
                </a:ext>
              </a:extLst>
            </p:cNvPr>
            <p:cNvSpPr/>
            <p:nvPr/>
          </p:nvSpPr>
          <p:spPr>
            <a:xfrm>
              <a:off x="8100904" y="3184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【公众号：阿拉丁PPT】1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D52E5EF-25A7-49D1-91EE-116C1B759283}"/>
                </a:ext>
              </a:extLst>
            </p:cNvPr>
            <p:cNvSpPr txBox="1"/>
            <p:nvPr/>
          </p:nvSpPr>
          <p:spPr>
            <a:xfrm>
              <a:off x="8886028" y="3259772"/>
              <a:ext cx="2825611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项目范围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426797" y="2442996"/>
            <a:ext cx="3966423" cy="615736"/>
            <a:chOff x="7779367" y="4143388"/>
            <a:chExt cx="4183338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79367" y="4143388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575897" y="4215303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24255" y="3118443"/>
            <a:ext cx="4062181" cy="615736"/>
            <a:chOff x="8103961" y="3455926"/>
            <a:chExt cx="4284331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03961" y="3455926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895133" y="3540378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990758" y="3841534"/>
            <a:ext cx="4062183" cy="615736"/>
            <a:chOff x="8174347" y="3478655"/>
            <a:chExt cx="4284334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文献参考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714616" y="4583697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463786" y="4706346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300" y="272602"/>
            <a:ext cx="12077700" cy="90238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7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59" name="图片 58" descr="图片包含 橙子, 黑暗&#10;&#10;描述已自动生成"/>
          <p:cNvPicPr>
            <a:picLocks noChangeAspect="1"/>
          </p:cNvPicPr>
          <p:nvPr/>
        </p:nvPicPr>
        <p:blipFill>
          <a:blip r:embed="rId1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62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项目背景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46804" y="1102360"/>
            <a:ext cx="623649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体育关注增加，技术效率缺跟不上！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635" y="1905000"/>
            <a:ext cx="3486150" cy="1301750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506643" y="3206506"/>
            <a:ext cx="3488864" cy="2736126"/>
          </a:xfrm>
          <a:prstGeom prst="roundRect">
            <a:avLst>
              <a:gd name="adj" fmla="val 2727"/>
            </a:avLst>
          </a:prstGeom>
          <a:gradFill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PA-任意多边形 41"/>
          <p:cNvSpPr/>
          <p:nvPr>
            <p:custDataLst>
              <p:tags r:id="rId3"/>
            </p:custDataLst>
          </p:nvPr>
        </p:nvSpPr>
        <p:spPr>
          <a:xfrm>
            <a:off x="1471612" y="4095461"/>
            <a:ext cx="1558868" cy="533329"/>
          </a:xfrm>
          <a:custGeom>
            <a:avLst/>
            <a:gdLst>
              <a:gd name="connsiteX0" fmla="*/ 194124 w 1434612"/>
              <a:gd name="connsiteY0" fmla="*/ 0 h 490818"/>
              <a:gd name="connsiteX1" fmla="*/ 579850 w 1434612"/>
              <a:gd name="connsiteY1" fmla="*/ 0 h 490818"/>
              <a:gd name="connsiteX2" fmla="*/ 906119 w 1434612"/>
              <a:gd name="connsiteY2" fmla="*/ 0 h 490818"/>
              <a:gd name="connsiteX3" fmla="*/ 1291845 w 1434612"/>
              <a:gd name="connsiteY3" fmla="*/ 0 h 490818"/>
              <a:gd name="connsiteX4" fmla="*/ 1430281 w 1434612"/>
              <a:gd name="connsiteY4" fmla="*/ 177306 h 490818"/>
              <a:gd name="connsiteX5" fmla="*/ 1378924 w 1434612"/>
              <a:gd name="connsiteY5" fmla="*/ 382731 h 490818"/>
              <a:gd name="connsiteX6" fmla="*/ 1240489 w 1434612"/>
              <a:gd name="connsiteY6" fmla="*/ 490818 h 490818"/>
              <a:gd name="connsiteX7" fmla="*/ 854763 w 1434612"/>
              <a:gd name="connsiteY7" fmla="*/ 490818 h 490818"/>
              <a:gd name="connsiteX8" fmla="*/ 528494 w 1434612"/>
              <a:gd name="connsiteY8" fmla="*/ 490818 h 490818"/>
              <a:gd name="connsiteX9" fmla="*/ 142768 w 1434612"/>
              <a:gd name="connsiteY9" fmla="*/ 490818 h 490818"/>
              <a:gd name="connsiteX10" fmla="*/ 4332 w 1434612"/>
              <a:gd name="connsiteY10" fmla="*/ 313512 h 490818"/>
              <a:gd name="connsiteX11" fmla="*/ 55689 w 1434612"/>
              <a:gd name="connsiteY11" fmla="*/ 108087 h 490818"/>
              <a:gd name="connsiteX12" fmla="*/ 194124 w 1434612"/>
              <a:gd name="connsiteY12" fmla="*/ 0 h 4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612" h="490818">
                <a:moveTo>
                  <a:pt x="194124" y="0"/>
                </a:moveTo>
                <a:lnTo>
                  <a:pt x="579850" y="0"/>
                </a:lnTo>
                <a:lnTo>
                  <a:pt x="906119" y="0"/>
                </a:lnTo>
                <a:lnTo>
                  <a:pt x="1291845" y="0"/>
                </a:lnTo>
                <a:cubicBezTo>
                  <a:pt x="1384689" y="0"/>
                  <a:pt x="1452799" y="87234"/>
                  <a:pt x="1430281" y="177306"/>
                </a:cubicBezTo>
                <a:lnTo>
                  <a:pt x="1378924" y="382731"/>
                </a:lnTo>
                <a:cubicBezTo>
                  <a:pt x="1363036" y="446286"/>
                  <a:pt x="1306001" y="490818"/>
                  <a:pt x="1240489" y="490818"/>
                </a:cubicBezTo>
                <a:lnTo>
                  <a:pt x="854763" y="490818"/>
                </a:lnTo>
                <a:lnTo>
                  <a:pt x="528494" y="490818"/>
                </a:lnTo>
                <a:lnTo>
                  <a:pt x="142768" y="490818"/>
                </a:lnTo>
                <a:cubicBezTo>
                  <a:pt x="49924" y="490818"/>
                  <a:pt x="-18186" y="403584"/>
                  <a:pt x="4332" y="313512"/>
                </a:cubicBezTo>
                <a:lnTo>
                  <a:pt x="55689" y="108087"/>
                </a:lnTo>
                <a:cubicBezTo>
                  <a:pt x="71577" y="44532"/>
                  <a:pt x="128612" y="0"/>
                  <a:pt x="194124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 w="6350" cap="flat" cmpd="sng" algn="ctr">
            <a:noFill/>
            <a:prstDash val="solid"/>
            <a:miter lim="800000"/>
          </a:ln>
          <a:effectLst>
            <a:outerShdw blurRad="177800" dist="101600" dir="2700000" algn="tl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520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字体" panose="02010600010101010101" pitchFamily="2" charset="-122"/>
              <a:ea typeface="腾讯字体" panose="0201060001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1550821" y="409556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4472C4"/>
                    </a:gs>
                    <a:gs pos="0">
                      <a:srgbClr val="4472C4">
                        <a:lumMod val="25000"/>
                        <a:lumOff val="75000"/>
                      </a:srgbClr>
                    </a:gs>
                    <a:gs pos="100000">
                      <a:srgbClr val="4472C4">
                        <a:lumMod val="8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  <a:sym typeface="华康行楷体 W5" panose="03000509000000000000" charset="-122"/>
              </a:rPr>
              <a:t>重视体育</a:t>
            </a:r>
          </a:p>
        </p:txBody>
      </p:sp>
      <p:sp>
        <p:nvSpPr>
          <p:cNvPr id="20" name="文本框 19" descr="7b0a2020202022776f7264617274223a2022220a7d0a"/>
          <p:cNvSpPr txBox="1"/>
          <p:nvPr>
            <p:custDataLst>
              <p:tags r:id="rId5"/>
            </p:custDataLst>
          </p:nvPr>
        </p:nvSpPr>
        <p:spPr>
          <a:xfrm>
            <a:off x="1000125" y="4963160"/>
            <a:ext cx="25038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健康中国</a:t>
            </a:r>
            <a:r>
              <a:rPr kumimoji="0" lang="en-US" altLang="zh-CN" sz="1800" b="0" i="0" u="none" strike="noStrike" kern="1200" cap="none" spc="0" normalizeH="0" baseline="0" noProof="0" dirty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2030》</a:t>
            </a:r>
            <a:r>
              <a:rPr kumimoji="0" lang="zh-CN" altLang="en-US" sz="1800" b="0" i="0" u="none" strike="noStrike" kern="1200" cap="none" spc="0" normalizeH="0" baseline="0" noProof="0" dirty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战略共建共享，全民健康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3" b="61267"/>
          <a:stretch>
            <a:fillRect/>
          </a:stretch>
        </p:blipFill>
        <p:spPr>
          <a:xfrm>
            <a:off x="4404360" y="1910080"/>
            <a:ext cx="3489325" cy="12966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rcRect t="3672" b="23529"/>
          <a:stretch>
            <a:fillRect/>
          </a:stretch>
        </p:blipFill>
        <p:spPr>
          <a:xfrm>
            <a:off x="8302625" y="1910080"/>
            <a:ext cx="3484245" cy="1296670"/>
          </a:xfrm>
          <a:prstGeom prst="rect">
            <a:avLst/>
          </a:prstGeom>
        </p:spPr>
      </p:pic>
      <p:sp>
        <p:nvSpPr>
          <p:cNvPr id="28" name="圆角矩形 27"/>
          <p:cNvSpPr/>
          <p:nvPr>
            <p:custDataLst>
              <p:tags r:id="rId8"/>
            </p:custDataLst>
          </p:nvPr>
        </p:nvSpPr>
        <p:spPr>
          <a:xfrm>
            <a:off x="4404273" y="3206506"/>
            <a:ext cx="3488864" cy="2736126"/>
          </a:xfrm>
          <a:prstGeom prst="roundRect">
            <a:avLst>
              <a:gd name="adj" fmla="val 2727"/>
            </a:avLst>
          </a:prstGeom>
          <a:gradFill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圆角矩形 28"/>
          <p:cNvSpPr/>
          <p:nvPr>
            <p:custDataLst>
              <p:tags r:id="rId9"/>
            </p:custDataLst>
          </p:nvPr>
        </p:nvSpPr>
        <p:spPr>
          <a:xfrm>
            <a:off x="8301903" y="3206506"/>
            <a:ext cx="3488864" cy="2736126"/>
          </a:xfrm>
          <a:prstGeom prst="roundRect">
            <a:avLst>
              <a:gd name="adj" fmla="val 2727"/>
            </a:avLst>
          </a:prstGeom>
          <a:gradFill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PA-任意多边形 41"/>
          <p:cNvSpPr/>
          <p:nvPr>
            <p:custDataLst>
              <p:tags r:id="rId10"/>
            </p:custDataLst>
          </p:nvPr>
        </p:nvSpPr>
        <p:spPr>
          <a:xfrm>
            <a:off x="5293677" y="4095461"/>
            <a:ext cx="1558868" cy="533329"/>
          </a:xfrm>
          <a:custGeom>
            <a:avLst/>
            <a:gdLst>
              <a:gd name="connsiteX0" fmla="*/ 194124 w 1434612"/>
              <a:gd name="connsiteY0" fmla="*/ 0 h 490818"/>
              <a:gd name="connsiteX1" fmla="*/ 579850 w 1434612"/>
              <a:gd name="connsiteY1" fmla="*/ 0 h 490818"/>
              <a:gd name="connsiteX2" fmla="*/ 906119 w 1434612"/>
              <a:gd name="connsiteY2" fmla="*/ 0 h 490818"/>
              <a:gd name="connsiteX3" fmla="*/ 1291845 w 1434612"/>
              <a:gd name="connsiteY3" fmla="*/ 0 h 490818"/>
              <a:gd name="connsiteX4" fmla="*/ 1430281 w 1434612"/>
              <a:gd name="connsiteY4" fmla="*/ 177306 h 490818"/>
              <a:gd name="connsiteX5" fmla="*/ 1378924 w 1434612"/>
              <a:gd name="connsiteY5" fmla="*/ 382731 h 490818"/>
              <a:gd name="connsiteX6" fmla="*/ 1240489 w 1434612"/>
              <a:gd name="connsiteY6" fmla="*/ 490818 h 490818"/>
              <a:gd name="connsiteX7" fmla="*/ 854763 w 1434612"/>
              <a:gd name="connsiteY7" fmla="*/ 490818 h 490818"/>
              <a:gd name="connsiteX8" fmla="*/ 528494 w 1434612"/>
              <a:gd name="connsiteY8" fmla="*/ 490818 h 490818"/>
              <a:gd name="connsiteX9" fmla="*/ 142768 w 1434612"/>
              <a:gd name="connsiteY9" fmla="*/ 490818 h 490818"/>
              <a:gd name="connsiteX10" fmla="*/ 4332 w 1434612"/>
              <a:gd name="connsiteY10" fmla="*/ 313512 h 490818"/>
              <a:gd name="connsiteX11" fmla="*/ 55689 w 1434612"/>
              <a:gd name="connsiteY11" fmla="*/ 108087 h 490818"/>
              <a:gd name="connsiteX12" fmla="*/ 194124 w 1434612"/>
              <a:gd name="connsiteY12" fmla="*/ 0 h 4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612" h="490818">
                <a:moveTo>
                  <a:pt x="194124" y="0"/>
                </a:moveTo>
                <a:lnTo>
                  <a:pt x="579850" y="0"/>
                </a:lnTo>
                <a:lnTo>
                  <a:pt x="906119" y="0"/>
                </a:lnTo>
                <a:lnTo>
                  <a:pt x="1291845" y="0"/>
                </a:lnTo>
                <a:cubicBezTo>
                  <a:pt x="1384689" y="0"/>
                  <a:pt x="1452799" y="87234"/>
                  <a:pt x="1430281" y="177306"/>
                </a:cubicBezTo>
                <a:lnTo>
                  <a:pt x="1378924" y="382731"/>
                </a:lnTo>
                <a:cubicBezTo>
                  <a:pt x="1363036" y="446286"/>
                  <a:pt x="1306001" y="490818"/>
                  <a:pt x="1240489" y="490818"/>
                </a:cubicBezTo>
                <a:lnTo>
                  <a:pt x="854763" y="490818"/>
                </a:lnTo>
                <a:lnTo>
                  <a:pt x="528494" y="490818"/>
                </a:lnTo>
                <a:lnTo>
                  <a:pt x="142768" y="490818"/>
                </a:lnTo>
                <a:cubicBezTo>
                  <a:pt x="49924" y="490818"/>
                  <a:pt x="-18186" y="403584"/>
                  <a:pt x="4332" y="313512"/>
                </a:cubicBezTo>
                <a:lnTo>
                  <a:pt x="55689" y="108087"/>
                </a:lnTo>
                <a:cubicBezTo>
                  <a:pt x="71577" y="44532"/>
                  <a:pt x="128612" y="0"/>
                  <a:pt x="194124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 w="6350" cap="flat" cmpd="sng" algn="ctr">
            <a:noFill/>
            <a:prstDash val="solid"/>
            <a:miter lim="800000"/>
          </a:ln>
          <a:effectLst>
            <a:outerShdw blurRad="177800" dist="101600" dir="2700000" algn="tl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520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字体" panose="02010600010101010101" pitchFamily="2" charset="-122"/>
              <a:ea typeface="腾讯字体" panose="02010600010101010101" pitchFamily="2" charset="-122"/>
              <a:cs typeface="+mn-cs"/>
            </a:endParaRPr>
          </a:p>
        </p:txBody>
      </p:sp>
      <p:sp>
        <p:nvSpPr>
          <p:cNvPr id="31" name="PA-任意多边形 41"/>
          <p:cNvSpPr/>
          <p:nvPr>
            <p:custDataLst>
              <p:tags r:id="rId11"/>
            </p:custDataLst>
          </p:nvPr>
        </p:nvSpPr>
        <p:spPr>
          <a:xfrm>
            <a:off x="9267507" y="4095461"/>
            <a:ext cx="1558868" cy="533329"/>
          </a:xfrm>
          <a:custGeom>
            <a:avLst/>
            <a:gdLst>
              <a:gd name="connsiteX0" fmla="*/ 194124 w 1434612"/>
              <a:gd name="connsiteY0" fmla="*/ 0 h 490818"/>
              <a:gd name="connsiteX1" fmla="*/ 579850 w 1434612"/>
              <a:gd name="connsiteY1" fmla="*/ 0 h 490818"/>
              <a:gd name="connsiteX2" fmla="*/ 906119 w 1434612"/>
              <a:gd name="connsiteY2" fmla="*/ 0 h 490818"/>
              <a:gd name="connsiteX3" fmla="*/ 1291845 w 1434612"/>
              <a:gd name="connsiteY3" fmla="*/ 0 h 490818"/>
              <a:gd name="connsiteX4" fmla="*/ 1430281 w 1434612"/>
              <a:gd name="connsiteY4" fmla="*/ 177306 h 490818"/>
              <a:gd name="connsiteX5" fmla="*/ 1378924 w 1434612"/>
              <a:gd name="connsiteY5" fmla="*/ 382731 h 490818"/>
              <a:gd name="connsiteX6" fmla="*/ 1240489 w 1434612"/>
              <a:gd name="connsiteY6" fmla="*/ 490818 h 490818"/>
              <a:gd name="connsiteX7" fmla="*/ 854763 w 1434612"/>
              <a:gd name="connsiteY7" fmla="*/ 490818 h 490818"/>
              <a:gd name="connsiteX8" fmla="*/ 528494 w 1434612"/>
              <a:gd name="connsiteY8" fmla="*/ 490818 h 490818"/>
              <a:gd name="connsiteX9" fmla="*/ 142768 w 1434612"/>
              <a:gd name="connsiteY9" fmla="*/ 490818 h 490818"/>
              <a:gd name="connsiteX10" fmla="*/ 4332 w 1434612"/>
              <a:gd name="connsiteY10" fmla="*/ 313512 h 490818"/>
              <a:gd name="connsiteX11" fmla="*/ 55689 w 1434612"/>
              <a:gd name="connsiteY11" fmla="*/ 108087 h 490818"/>
              <a:gd name="connsiteX12" fmla="*/ 194124 w 1434612"/>
              <a:gd name="connsiteY12" fmla="*/ 0 h 4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612" h="490818">
                <a:moveTo>
                  <a:pt x="194124" y="0"/>
                </a:moveTo>
                <a:lnTo>
                  <a:pt x="579850" y="0"/>
                </a:lnTo>
                <a:lnTo>
                  <a:pt x="906119" y="0"/>
                </a:lnTo>
                <a:lnTo>
                  <a:pt x="1291845" y="0"/>
                </a:lnTo>
                <a:cubicBezTo>
                  <a:pt x="1384689" y="0"/>
                  <a:pt x="1452799" y="87234"/>
                  <a:pt x="1430281" y="177306"/>
                </a:cubicBezTo>
                <a:lnTo>
                  <a:pt x="1378924" y="382731"/>
                </a:lnTo>
                <a:cubicBezTo>
                  <a:pt x="1363036" y="446286"/>
                  <a:pt x="1306001" y="490818"/>
                  <a:pt x="1240489" y="490818"/>
                </a:cubicBezTo>
                <a:lnTo>
                  <a:pt x="854763" y="490818"/>
                </a:lnTo>
                <a:lnTo>
                  <a:pt x="528494" y="490818"/>
                </a:lnTo>
                <a:lnTo>
                  <a:pt x="142768" y="490818"/>
                </a:lnTo>
                <a:cubicBezTo>
                  <a:pt x="49924" y="490818"/>
                  <a:pt x="-18186" y="403584"/>
                  <a:pt x="4332" y="313512"/>
                </a:cubicBezTo>
                <a:lnTo>
                  <a:pt x="55689" y="108087"/>
                </a:lnTo>
                <a:cubicBezTo>
                  <a:pt x="71577" y="44532"/>
                  <a:pt x="128612" y="0"/>
                  <a:pt x="194124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 w="6350" cap="flat" cmpd="sng" algn="ctr">
            <a:noFill/>
            <a:prstDash val="solid"/>
            <a:miter lim="800000"/>
          </a:ln>
          <a:effectLst>
            <a:outerShdw blurRad="177800" dist="101600" dir="2700000" algn="tl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520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字体" panose="02010600010101010101" pitchFamily="2" charset="-122"/>
              <a:ea typeface="腾讯字体" panose="0201060001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5394653" y="409556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4472C4"/>
                    </a:gs>
                    <a:gs pos="0">
                      <a:srgbClr val="4472C4">
                        <a:lumMod val="25000"/>
                        <a:lumOff val="75000"/>
                      </a:srgbClr>
                    </a:gs>
                    <a:gs pos="100000">
                      <a:srgbClr val="4472C4">
                        <a:lumMod val="8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技术落后</a:t>
            </a:r>
          </a:p>
        </p:txBody>
      </p:sp>
      <p:sp>
        <p:nvSpPr>
          <p:cNvPr id="33" name="矩形 32"/>
          <p:cNvSpPr/>
          <p:nvPr>
            <p:custDataLst>
              <p:tags r:id="rId13"/>
            </p:custDataLst>
          </p:nvPr>
        </p:nvSpPr>
        <p:spPr>
          <a:xfrm>
            <a:off x="9344370" y="409556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4472C4"/>
                    </a:gs>
                    <a:gs pos="0">
                      <a:srgbClr val="4472C4">
                        <a:lumMod val="25000"/>
                        <a:lumOff val="75000"/>
                      </a:srgbClr>
                    </a:gs>
                    <a:gs pos="100000">
                      <a:srgbClr val="4472C4">
                        <a:lumMod val="8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需求增长</a:t>
            </a:r>
          </a:p>
        </p:txBody>
      </p:sp>
      <p:sp>
        <p:nvSpPr>
          <p:cNvPr id="35" name="椭圆 4" descr="7b0a2020202022776f7264617274223a2022220a7d0a"/>
          <p:cNvSpPr txBox="1"/>
          <p:nvPr>
            <p:custDataLst>
              <p:tags r:id="rId14"/>
            </p:custDataLst>
          </p:nvPr>
        </p:nvSpPr>
        <p:spPr>
          <a:xfrm>
            <a:off x="5138420" y="4737100"/>
            <a:ext cx="2020570" cy="10972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现有智慧体测技术不完善</a:t>
            </a:r>
          </a:p>
        </p:txBody>
      </p:sp>
      <p:sp>
        <p:nvSpPr>
          <p:cNvPr id="36" name="文本框 35" descr="7b0a2020202022776f7264617274223a2022220a7d0a"/>
          <p:cNvSpPr txBox="1"/>
          <p:nvPr>
            <p:custDataLst>
              <p:tags r:id="rId15"/>
            </p:custDataLst>
          </p:nvPr>
        </p:nvSpPr>
        <p:spPr>
          <a:xfrm>
            <a:off x="8938895" y="4824730"/>
            <a:ext cx="2216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 w="2333" cmpd="dbl">
                  <a:gradFill>
                    <a:gsLst>
                      <a:gs pos="0">
                        <a:srgbClr val="9F7D34"/>
                      </a:gs>
                      <a:gs pos="100000">
                        <a:srgbClr val="EEE3CA"/>
                      </a:gs>
                    </a:gsLst>
                  </a:gradFill>
                  <a:bevel/>
                </a:ln>
                <a:solidFill>
                  <a:srgbClr val="C21704"/>
                </a:solidFill>
                <a:effectLst>
                  <a:outerShdw blurRad="1166" dist="38100" dir="7680000" algn="t" rotWithShape="0">
                    <a:srgbClr val="226E4B">
                      <a:alpha val="10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大学生人数日益增加，需求量随之增加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项目范围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时间可行性分析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DIAGRAM_VIRTUALLY_FRAME" val="{&quot;height&quot;:454.32377952755905,&quot;left&quot;:-177.35,&quot;top&quot;:13.6,&quot;width&quot;:1105.75685039370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DIAGRAM_VIRTUALLY_FRAME" val="{&quot;height&quot;:454.32377952755905,&quot;left&quot;:-177.35,&quot;top&quot;:13.6,&quot;width&quot;:1105.75685039370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DIAGRAM_VIRTUALLY_FRAME" val="{&quot;height&quot;:454.32377952755905,&quot;left&quot;:-177.35,&quot;top&quot;:13.6,&quot;width&quot;:1105.756850393700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18.0173228346457,&quot;width&quot;:4409.9543307086615}"/>
  <p:tag name="KSO_WM_DIAGRAM_VIRTUALLY_FRAME" val="{&quot;height&quot;:454.32377952755905,&quot;left&quot;:-177.35,&quot;top&quot;:13.6,&quot;width&quot;:1105.756850393700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05,&quot;width&quot;:5201}"/>
  <p:tag name="KSO_WM_DIAGRAM_VIRTUALLY_FRAME" val="{&quot;height&quot;:454.32377952755905,&quot;left&quot;:-177.35,&quot;top&quot;:13.6,&quot;width&quot;:1105.756850393700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4.32377952755905,&quot;left&quot;:-177.35,&quot;top&quot;:13.6,&quot;width&quot;:1105.756850393700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728</Words>
  <Application>Microsoft Office PowerPoint</Application>
  <PresentationFormat>宽屏</PresentationFormat>
  <Paragraphs>69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腾讯体</vt:lpstr>
      <vt:lpstr>腾讯字体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Red</cp:lastModifiedBy>
  <cp:revision>35</cp:revision>
  <dcterms:created xsi:type="dcterms:W3CDTF">2024-09-22T06:26:37Z</dcterms:created>
  <dcterms:modified xsi:type="dcterms:W3CDTF">2024-10-08T06:07:56Z</dcterms:modified>
</cp:coreProperties>
</file>